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1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84" r:id="rId16"/>
    <p:sldId id="273" r:id="rId17"/>
    <p:sldId id="275" r:id="rId18"/>
    <p:sldId id="276" r:id="rId19"/>
    <p:sldId id="285" r:id="rId20"/>
    <p:sldId id="280" r:id="rId21"/>
    <p:sldId id="278" r:id="rId22"/>
    <p:sldId id="279" r:id="rId23"/>
    <p:sldId id="281" r:id="rId24"/>
    <p:sldId id="282" r:id="rId25"/>
    <p:sldId id="283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433" autoAdjust="0"/>
  </p:normalViewPr>
  <p:slideViewPr>
    <p:cSldViewPr snapToGrid="0">
      <p:cViewPr varScale="1">
        <p:scale>
          <a:sx n="99" d="100"/>
          <a:sy n="99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808C9-F250-469D-BE3C-1712F5E8F065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5C992-500C-4A04-8A3C-BC01318FF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</a:t>
            </a:r>
          </a:p>
          <a:p>
            <a:r>
              <a:rPr lang="en-US" dirty="0"/>
              <a:t>1. they used it on pre-fractured rock and failure is a function of friction. </a:t>
            </a:r>
          </a:p>
          <a:p>
            <a:r>
              <a:rPr lang="en-US" dirty="0"/>
              <a:t>2. They only use knowledge of fracture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Identify various precursors</a:t>
            </a:r>
          </a:p>
          <a:p>
            <a:pPr marL="228600" indent="-228600">
              <a:buAutoNum type="arabicPeriod"/>
            </a:pPr>
            <a:r>
              <a:rPr lang="en-US" dirty="0"/>
              <a:t>But do not build a predictive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032B-7496-418C-8D3E-47E70A4F0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B15E-09DB-4853-BDDF-95CAA5B6F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8A40B-E6C9-40C2-B270-74E8ACCC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D44B0-AB0A-4D10-B6E2-32CCD480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ED22-32D2-4FAD-9A09-163DE5FA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8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BA00-BF4D-428B-97E4-72802D71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D713A-21E9-44B6-9570-1D440E9C3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71F7-DFC5-42A9-9AA3-AEDEF686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681B0-89F0-407E-96DD-A0B4670A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C3C0-5A3A-4472-B94E-DE763824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2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E0719-5F3E-4A34-ADCE-1B2A5A23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72CA3-31D0-4EAA-AC82-625F97216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885B-9057-4329-9125-65D1ED67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264E2-30BE-4687-B426-56AD74F3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A467-21A8-4658-9DA4-9953E9FA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3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8E69-F39A-4CF7-8F99-74967C33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055F-F3DE-429C-A8B9-AACF9F16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5FD53-9D3A-40AA-989C-E218714D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A941-4D40-46F6-B6CC-CF8A6C4C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82E8-F09A-4F64-BE32-15CD0A5A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4755-20E5-4677-900B-B8D73A50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3E17C-7FA8-4CB6-9105-03AD89DF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7B13-1734-463C-AB72-202179BD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D3B4B-C9D8-4F50-8E98-C16EA4AD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238-7C5F-45E8-AE47-7B439B7A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7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D8A3-A7F4-4B00-804D-48EF208C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B9BD-8317-40ED-9BE7-DE4563095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C8791-5BC1-4E1E-9661-690264798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737E-AAAC-432D-8AFC-8A3B8E69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C05-B748-4FF9-9F15-2368B213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D4DDA-4A75-4264-8911-A9B82AC1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810B-2E6A-4C93-B6CE-6EE7FD4C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52E5D-63DB-4897-B956-E03B3731C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9BFF-1DE7-4322-A41B-FD5BDA77A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5A2BE-52B0-4E76-B266-C6D621A27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FC398-09B2-485F-953C-E4398F5A8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9877C-0B16-4391-AA9B-3D115836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5AF17-4CE3-4237-A018-7455E5EA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FEC22-90B9-45A0-AD2C-E0621569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6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FD61-9CEA-4834-8A24-310E8DE4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B7EFE-919D-4ABF-A776-7572CD3D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BDC16-F5D3-4857-AB13-DAB4DCE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F01CD-12F1-4DCB-8CA6-2308A4FE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6D49B-809E-4154-B86A-9399DA5E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DF4BC-21B3-44E1-9650-C685D825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265D6-7F3E-49F1-827D-349C1242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FA47-F6A0-4317-B8F9-82E81230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0E674-2067-48DA-ADC4-73E675E4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46B26-C97C-4998-A19F-F34C8C79F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B1D7E-0311-440C-8677-20830B60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E12B6-6BDE-4D41-8EB0-5EBFBA31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170C4-A82A-48A9-90C3-47E9201C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F975-FCA3-4CAD-A763-0909026E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31BE7-3CE0-4F2D-A7C4-28DFD36D8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D350B-C26A-40C9-83F8-6F5483EEA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9DADA-F5D4-4085-ADC6-FC49F991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B263-C68E-4FA6-8622-30FA58F3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65DD-6D02-4702-9CA5-0B5C2B25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6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5F9F6-48EE-4C35-BE23-7F73FC9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85DE-7EC8-4060-94ED-5081645E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AA1D-360E-417D-A527-7916F44BC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7122-5756-4CCC-A55A-EE1ACEEFDFE4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1792-B643-45E5-8FFC-F892F54D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F313-9B1F-4601-B469-975C12363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3942A-7741-408E-8C0D-302490B29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7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openxmlformats.org/officeDocument/2006/relationships/image" Target="../media/image50.tif"/><Relationship Id="rId4" Type="http://schemas.openxmlformats.org/officeDocument/2006/relationships/image" Target="../media/image47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7" Type="http://schemas.openxmlformats.org/officeDocument/2006/relationships/image" Target="../media/image46.t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"/><Relationship Id="rId5" Type="http://schemas.openxmlformats.org/officeDocument/2006/relationships/image" Target="../media/image47.tif"/><Relationship Id="rId4" Type="http://schemas.openxmlformats.org/officeDocument/2006/relationships/image" Target="../media/image5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5CB0-AA72-4E79-9FC0-B4F0971BC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Precursory Signatures of Rock Failure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4D30C-53DA-413A-A22F-F47FDC625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Harsh Vora </a:t>
            </a:r>
          </a:p>
          <a:p>
            <a:r>
              <a:rPr lang="en-US" dirty="0"/>
              <a:t>11/16/2018</a:t>
            </a:r>
          </a:p>
        </p:txBody>
      </p:sp>
    </p:spTree>
    <p:extLst>
      <p:ext uri="{BB962C8B-B14F-4D97-AF65-F5344CB8AC3E}">
        <p14:creationId xmlns:p14="http://schemas.microsoft.com/office/powerpoint/2010/main" val="312330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6961-9438-4C2B-B56E-AA75C9CA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DD8F3-F119-4527-B6BB-7CBCADA2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4" y="1341325"/>
            <a:ext cx="5115106" cy="184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B977-3356-4651-88F8-FC4253EA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6" y="3184245"/>
            <a:ext cx="4965137" cy="3673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03CAE-A1B8-45D2-9B41-8D98FDD6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935" y="662781"/>
            <a:ext cx="3936957" cy="3002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EDA85-9016-4A2B-AF35-8689BA7E3012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851CE7-59FB-4DAB-A882-35574B59207A}"/>
              </a:ext>
            </a:extLst>
          </p:cNvPr>
          <p:cNvGrpSpPr/>
          <p:nvPr/>
        </p:nvGrpSpPr>
        <p:grpSpPr>
          <a:xfrm>
            <a:off x="1524669" y="1536519"/>
            <a:ext cx="3370338" cy="1299853"/>
            <a:chOff x="2727289" y="4294192"/>
            <a:chExt cx="3370338" cy="1299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BE942F-024F-4746-876A-6BA77064B483}"/>
                </a:ext>
              </a:extLst>
            </p:cNvPr>
            <p:cNvSpPr txBox="1"/>
            <p:nvPr/>
          </p:nvSpPr>
          <p:spPr>
            <a:xfrm>
              <a:off x="2727289" y="528626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BFB710-92EF-4221-97F5-787F4ECB700D}"/>
                </a:ext>
              </a:extLst>
            </p:cNvPr>
            <p:cNvSpPr txBox="1"/>
            <p:nvPr/>
          </p:nvSpPr>
          <p:spPr>
            <a:xfrm>
              <a:off x="3014077" y="51259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A36BAD-4E97-4F90-95D3-538B859247F5}"/>
                </a:ext>
              </a:extLst>
            </p:cNvPr>
            <p:cNvSpPr txBox="1"/>
            <p:nvPr/>
          </p:nvSpPr>
          <p:spPr>
            <a:xfrm>
              <a:off x="3300188" y="469691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66CB7-DCDD-46B5-860F-0BDFD4C92F47}"/>
                </a:ext>
              </a:extLst>
            </p:cNvPr>
            <p:cNvSpPr txBox="1"/>
            <p:nvPr/>
          </p:nvSpPr>
          <p:spPr>
            <a:xfrm>
              <a:off x="3902867" y="45296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FBFAF8-E758-42EB-B2A5-5D8AC4D8DCD8}"/>
                </a:ext>
              </a:extLst>
            </p:cNvPr>
            <p:cNvSpPr txBox="1"/>
            <p:nvPr/>
          </p:nvSpPr>
          <p:spPr>
            <a:xfrm>
              <a:off x="5067173" y="4367427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81C513-2D7E-493F-9A1E-C50D9F63A0AB}"/>
                </a:ext>
              </a:extLst>
            </p:cNvPr>
            <p:cNvSpPr txBox="1"/>
            <p:nvPr/>
          </p:nvSpPr>
          <p:spPr>
            <a:xfrm>
              <a:off x="4228819" y="447934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034303-5B75-4AD1-ADB2-9E31CEBAF770}"/>
                </a:ext>
              </a:extLst>
            </p:cNvPr>
            <p:cNvSpPr txBox="1"/>
            <p:nvPr/>
          </p:nvSpPr>
          <p:spPr>
            <a:xfrm>
              <a:off x="5821589" y="4294192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5AC3A6-17F5-43B7-AD48-12C176444451}"/>
              </a:ext>
            </a:extLst>
          </p:cNvPr>
          <p:cNvGrpSpPr/>
          <p:nvPr/>
        </p:nvGrpSpPr>
        <p:grpSpPr>
          <a:xfrm>
            <a:off x="1627835" y="1536519"/>
            <a:ext cx="3234666" cy="1316220"/>
            <a:chOff x="1627835" y="1536519"/>
            <a:chExt cx="3234666" cy="131622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62E34A-5794-467F-B744-CBF72603AE6A}"/>
                </a:ext>
              </a:extLst>
            </p:cNvPr>
            <p:cNvSpPr/>
            <p:nvPr/>
          </p:nvSpPr>
          <p:spPr>
            <a:xfrm>
              <a:off x="1627835" y="2780373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FD711A-681F-481B-8333-F886182EB2B6}"/>
                </a:ext>
              </a:extLst>
            </p:cNvPr>
            <p:cNvSpPr/>
            <p:nvPr/>
          </p:nvSpPr>
          <p:spPr>
            <a:xfrm>
              <a:off x="1913293" y="2610118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645D71-0E20-4C15-919F-7F21DEF6592E}"/>
                </a:ext>
              </a:extLst>
            </p:cNvPr>
            <p:cNvSpPr/>
            <p:nvPr/>
          </p:nvSpPr>
          <p:spPr>
            <a:xfrm>
              <a:off x="2261939" y="2131939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174623-F4C1-4252-97A2-3A3D03C3ED2B}"/>
                </a:ext>
              </a:extLst>
            </p:cNvPr>
            <p:cNvSpPr/>
            <p:nvPr/>
          </p:nvSpPr>
          <p:spPr>
            <a:xfrm>
              <a:off x="2794026" y="1771930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3A6DFE-F067-4910-B35F-A8227F68C749}"/>
                </a:ext>
              </a:extLst>
            </p:cNvPr>
            <p:cNvSpPr/>
            <p:nvPr/>
          </p:nvSpPr>
          <p:spPr>
            <a:xfrm>
              <a:off x="3966389" y="1608885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FC38DC-CDE6-42A5-BA05-89A26BC114A4}"/>
                </a:ext>
              </a:extLst>
            </p:cNvPr>
            <p:cNvSpPr/>
            <p:nvPr/>
          </p:nvSpPr>
          <p:spPr>
            <a:xfrm>
              <a:off x="4790135" y="1536519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643B67-B90C-4DDC-93D9-C981137E7A00}"/>
                </a:ext>
              </a:extLst>
            </p:cNvPr>
            <p:cNvSpPr/>
            <p:nvPr/>
          </p:nvSpPr>
          <p:spPr>
            <a:xfrm>
              <a:off x="3113963" y="1718775"/>
              <a:ext cx="72366" cy="723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70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4279-633E-4D88-BA9F-4D4112BA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2: Fracture 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32A5F-8A82-4ABE-BAD2-ADCD53602E18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Fracture Energy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trike="sngStrike" dirty="0"/>
              <a:t>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Steep Decline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6A6E4-1C29-42AD-830F-6DD386AB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270"/>
            <a:ext cx="6718935" cy="542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472CB-ACCD-48A0-A8AB-EE18D4ED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45" y="442231"/>
            <a:ext cx="3735896" cy="29867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95D485-7502-4F29-A8B7-71003B08CC1C}"/>
              </a:ext>
            </a:extLst>
          </p:cNvPr>
          <p:cNvSpPr/>
          <p:nvPr/>
        </p:nvSpPr>
        <p:spPr>
          <a:xfrm>
            <a:off x="8372657" y="516528"/>
            <a:ext cx="200891" cy="2827541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E95B5-1BEA-4895-825B-11D3BFCDEB94}"/>
              </a:ext>
            </a:extLst>
          </p:cNvPr>
          <p:cNvSpPr/>
          <p:nvPr/>
        </p:nvSpPr>
        <p:spPr>
          <a:xfrm>
            <a:off x="2178044" y="1217270"/>
            <a:ext cx="213900" cy="5192429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B202-7D4F-45A8-AF37-38F1E629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3: Moment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/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AE events follow power law frequency-magnitude relationship</a:t>
                </a:r>
              </a:p>
              <a:p>
                <a:endParaRPr lang="en-US" sz="135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𝑏𝑀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050" dirty="0"/>
                  <a:t>N= number of earthquakes greater than magnitude M</a:t>
                </a:r>
              </a:p>
              <a:p>
                <a:r>
                  <a:rPr lang="en-US" sz="1050" dirty="0"/>
                  <a:t>b = slope of frequency magnitude relationship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  <a:blipFill>
                <a:blip r:embed="rId2"/>
                <a:stretch>
                  <a:fillRect l="-45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AEC756-C356-4BDC-A355-CE12239A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48" y="3202497"/>
            <a:ext cx="4148183" cy="311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93FAF-8710-426A-9892-BF6DA2CD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5" y="1497414"/>
            <a:ext cx="3524075" cy="135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EEC1D-DCD1-420C-BE51-9713B8F9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5" y="2697253"/>
            <a:ext cx="5083292" cy="289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060FE-2CE3-4D0B-BC00-31E244833675}"/>
              </a:ext>
            </a:extLst>
          </p:cNvPr>
          <p:cNvSpPr txBox="1"/>
          <p:nvPr/>
        </p:nvSpPr>
        <p:spPr>
          <a:xfrm>
            <a:off x="568995" y="985929"/>
            <a:ext cx="453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and Temporal clustering of Microcracks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/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49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A5AB-ED9E-4F1B-ADC6-2642E8AD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92"/>
            <a:ext cx="10515600" cy="1325563"/>
          </a:xfrm>
        </p:spPr>
        <p:txBody>
          <a:bodyPr/>
          <a:lstStyle/>
          <a:p>
            <a:r>
              <a:rPr lang="en-US" dirty="0"/>
              <a:t>Results 3: b-value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11A6A1-8003-4379-8034-84B35F6A73B1}"/>
              </a:ext>
            </a:extLst>
          </p:cNvPr>
          <p:cNvGrpSpPr/>
          <p:nvPr/>
        </p:nvGrpSpPr>
        <p:grpSpPr>
          <a:xfrm>
            <a:off x="0" y="2918306"/>
            <a:ext cx="5115106" cy="1842920"/>
            <a:chOff x="142694" y="1341325"/>
            <a:chExt cx="5115106" cy="1842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638C0F-88FE-4022-9A72-065BD836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5DB89C-A0FB-4625-919C-52EFC362CF1C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7AB27C-09B9-4649-9AEF-7B7AE3D7C7BF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242D60-0C81-467A-B8F2-7DAED106993C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448ED-B66B-4FCE-9F0D-1B95C68A1097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56B53C-EE38-4A52-8973-985A37AB4E90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4A1C5E-438D-4815-8DC5-0884AC5EB914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21325D-EB79-4AAC-877B-0E2D00C02634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A1DDCB-23F2-4DEE-A337-60BFD7CC4128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623F79-904B-46C3-BCA5-60F431E1E3B7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8F303C4-1834-4891-BE6B-20D7EB62E0F8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81CDF0-E400-4F80-9A59-3A1F763823E5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9E694A-FA35-472F-838C-617FB27CDD07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FB74ACB-D22D-4676-A9D1-C0C51EDF7E20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7BFFECF-59E8-44BF-B60D-9B6F351AB721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03D6592-6643-4FFC-AD94-E3E8435BA3A4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5F95E5-F84D-436C-AF4E-64D4E2E4D085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F889B6-E2D8-43BD-BC84-4316D9FCC3A1}"/>
              </a:ext>
            </a:extLst>
          </p:cNvPr>
          <p:cNvGrpSpPr/>
          <p:nvPr/>
        </p:nvGrpSpPr>
        <p:grpSpPr>
          <a:xfrm>
            <a:off x="6126" y="961952"/>
            <a:ext cx="5108980" cy="1860007"/>
            <a:chOff x="0" y="1471083"/>
            <a:chExt cx="7216870" cy="262741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F34EE51-2F1E-4D59-8279-5554E3B5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29B7BBF-DD04-47FC-A80F-021FBDDE2FC2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1D6EC46-2E60-4E88-8F75-61DDFA8B2110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C2239CB-4A59-4826-A465-FC43A4CCEC0B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D04E993-6B28-4308-B7D1-DD7830E743C7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5F60F6-0173-4B31-81C2-D56B15ED3ACF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3F7ED12-43D2-4CCD-A53A-CDCEB62B0FAA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84F934A-C00E-4C64-AB66-28DE1C5F00C7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4026C3-344B-4C69-8F98-7F5674620A87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BCF28E-F87D-4FF7-976F-9F4CD0686B68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2D5A31-BAED-47CB-BC3C-C1AF242CB44E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BAA6CA-6A92-47D7-9BDE-1579D475609A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96FF2B-D723-4DA2-81F2-C91B40BD7136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4EF1D4-1E72-4491-AC31-B78567775429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4EB918-8AD5-40B0-B02C-136E0BB12201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A27B8AF-89DD-47D1-9738-17D1ECA9DB16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EDEFE2-50DA-4989-845C-EA5760EE6A19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88956FB-FDE4-4A5D-B0DC-EBA63E1E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" y="4781523"/>
            <a:ext cx="4918310" cy="17551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C85DCF4-92F0-44C2-92C4-FE6BF79EF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358" y="161898"/>
            <a:ext cx="5838825" cy="461962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3D1A8E2-D63A-44AF-83AD-E48FE1A2A2F6}"/>
              </a:ext>
            </a:extLst>
          </p:cNvPr>
          <p:cNvSpPr/>
          <p:nvPr/>
        </p:nvSpPr>
        <p:spPr>
          <a:xfrm>
            <a:off x="7821592" y="2256345"/>
            <a:ext cx="177019" cy="2332434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7CE28D-98D0-4589-8AFF-A68D9A9EC630}"/>
              </a:ext>
            </a:extLst>
          </p:cNvPr>
          <p:cNvSpPr txBox="1"/>
          <p:nvPr/>
        </p:nvSpPr>
        <p:spPr>
          <a:xfrm>
            <a:off x="5875134" y="4920929"/>
            <a:ext cx="5097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Moment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5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2B4B-BAFF-46A6-81DE-2E270DA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b-value change?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4C5A35-78B7-4F5F-8CF8-32FE82210F4E}"/>
              </a:ext>
            </a:extLst>
          </p:cNvPr>
          <p:cNvGrpSpPr/>
          <p:nvPr/>
        </p:nvGrpSpPr>
        <p:grpSpPr>
          <a:xfrm>
            <a:off x="134753" y="3429000"/>
            <a:ext cx="5115106" cy="1842920"/>
            <a:chOff x="142694" y="1341325"/>
            <a:chExt cx="5115106" cy="1842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D64C20-D3E9-46C4-894B-A9F7CFE0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170274-9CA6-48B5-957A-92A9AFF92ECA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8FB0A1-67F5-4D2B-B76E-3568A0EE94B7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640595-6631-4B9F-81E0-CBAD942216EB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86CE2-AA6A-4485-87AA-8FCF7C85A243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17E0A-427A-48DA-98E8-AA697EC7BFAE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9BCBFB-CAC8-4614-85B9-CB6AAEC98796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69F36-B90D-4485-90B0-566B62700D14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72B385-1995-4C6C-AB5A-EF8388EEDAF2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BB454D-A6AE-42CF-9C12-D06E4BE1DCE1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5D69B81-3D62-4F35-8045-B50ACCB96F43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9871186-CC9A-4D7F-86C4-AB7DD2E2F766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5B8450-0A1E-493D-8AF3-B32FACF37088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30DBC3-85E8-4BAD-9568-559F30015A50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241FBFF-C701-4636-9D5D-497A99A3A70D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8A979EA-15ED-47D1-AEFD-7B9742CFB978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FD1AFF-5BE3-491B-BD45-7A600592037B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81FA4-00A0-4610-BF46-E437B29A6375}"/>
              </a:ext>
            </a:extLst>
          </p:cNvPr>
          <p:cNvGrpSpPr/>
          <p:nvPr/>
        </p:nvGrpSpPr>
        <p:grpSpPr>
          <a:xfrm>
            <a:off x="140879" y="1472646"/>
            <a:ext cx="5108980" cy="1860007"/>
            <a:chOff x="0" y="1471083"/>
            <a:chExt cx="7216870" cy="26274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48E439-9179-4739-98B5-077CA590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B20BEB-5F9E-4CE6-951C-A86B5BA3FCD1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1DABEF5-C81D-4E20-8084-BB4A145DE328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1B4D703-CAFF-46BD-B2C2-4722D9CEDED3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E00E6BB-FF97-4BC9-92DB-943E6C871A1A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966175F-B3DD-4F76-A4C7-3FBEA68D87B1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01CF41D-09A0-4929-9193-6C89B58D741E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0E9E154-2A8C-44E3-9A5A-A0F535B667AB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BD64F58-B5F5-4C85-9ED4-DB4A5F93D06A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BB23E4-C81F-462E-A0DD-3EA9DEB843F6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C618EA-4C61-4C35-A89D-7A6129A0BD10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B6D46A-EF3B-4ECD-B2AD-2474D99E83C8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B95E25-4006-4CDB-9525-D215DB23525C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39DB86-095E-400A-B9DA-9A9D953C0E17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0F82CA-1CEF-45FA-8E3E-439221F82308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8822BC-BB96-4183-8A8C-2187331CE899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BDE6C6-A704-4211-998A-5C74E63808AB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9C655D-8FDE-440E-8D72-3B83F3EF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35" y="1583520"/>
            <a:ext cx="6011177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E928-E083-4F9E-A6A5-8F8E6C9A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46"/>
            <a:ext cx="10515600" cy="1325563"/>
          </a:xfrm>
        </p:spPr>
        <p:txBody>
          <a:bodyPr/>
          <a:lstStyle/>
          <a:p>
            <a:r>
              <a:rPr lang="en-US" dirty="0"/>
              <a:t>Methods 4: Fractal Dimension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8C19D0-47E4-4BDE-8FE4-38F5D0F867F3}"/>
              </a:ext>
            </a:extLst>
          </p:cNvPr>
          <p:cNvGrpSpPr/>
          <p:nvPr/>
        </p:nvGrpSpPr>
        <p:grpSpPr>
          <a:xfrm>
            <a:off x="399741" y="1314153"/>
            <a:ext cx="5108980" cy="1860007"/>
            <a:chOff x="0" y="1471083"/>
            <a:chExt cx="7216870" cy="2627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65F31B-6DBD-45F6-8D2D-58A0A175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915D17-F61E-44F4-949A-D933B6E2C452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0DBD36-7AC2-47AE-9723-3227E0D930F4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B0AB6D-F6DE-4EC3-895E-BF055CA2D4FB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AF8ED4-8622-4DBC-B262-6C7E260F6820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9BF39DA-229C-4852-BCFC-AFB75006E728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DFDF7-739F-4C5E-917B-50EDF84B3DB0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A8B4DB-7987-464F-BE03-6D3DB8ED7A51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22FBD0-C58E-4098-A424-D5232774F878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B8FD92-C62D-44C0-8BF8-ADBD3110E23B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CA5CE4-9D79-4473-A307-4BC8B9679B8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27C5F1-D913-487A-84E1-8E1D08AEC1AC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ABF43D-D5D1-42DC-835E-76AF5DF15A29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04793D-0C10-40A6-BE53-08BA5ECC61D4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E8A4A7-BCCC-4292-A4FF-B793E798D1ED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E827AB-44EF-498E-909F-5C8FC547359F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FFCCF-828D-4A4D-9ADF-018D41AECED2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/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Correlation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1350" i="1" dirty="0"/>
              </a:p>
              <a:p>
                <a:r>
                  <a:rPr lang="en-US" sz="1050" dirty="0"/>
                  <a:t>D is the fractal dimension, </a:t>
                </a:r>
              </a:p>
              <a:p>
                <a:r>
                  <a:rPr lang="en-US" sz="1050" dirty="0"/>
                  <a:t>N is the number of micro-fracture pairs</a:t>
                </a:r>
              </a:p>
              <a:p>
                <a:r>
                  <a:rPr lang="en-US" sz="1050" dirty="0"/>
                  <a:t>R is the radius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2D1300-EE24-4FAE-B83B-DB012A3C3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557" y="1342409"/>
                <a:ext cx="4007644" cy="1620059"/>
              </a:xfrm>
              <a:prstGeom prst="rect">
                <a:avLst/>
              </a:prstGeom>
              <a:blipFill>
                <a:blip r:embed="rId3"/>
                <a:stretch>
                  <a:fillRect l="-304" t="-376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63FBBAB-3D4A-4A06-AFF8-9D945466098A}"/>
              </a:ext>
            </a:extLst>
          </p:cNvPr>
          <p:cNvSpPr/>
          <p:nvPr/>
        </p:nvSpPr>
        <p:spPr>
          <a:xfrm>
            <a:off x="6811557" y="6072199"/>
            <a:ext cx="41290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/>
              <a:t>High D-value: Distributed Damage </a:t>
            </a:r>
          </a:p>
          <a:p>
            <a:r>
              <a:rPr lang="en-US" sz="1350" b="1" dirty="0"/>
              <a:t>Low D-value: Localized Damage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9A69A9-AEF1-4ACF-A1C3-86529C59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73" y="2955880"/>
            <a:ext cx="4155091" cy="31163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711775-FD22-458B-84A9-77BD0B83C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1" y="3365661"/>
            <a:ext cx="4812562" cy="34754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F10378-4514-4AD2-A9D8-93BCD16C41D3}"/>
              </a:ext>
            </a:extLst>
          </p:cNvPr>
          <p:cNvSpPr txBox="1"/>
          <p:nvPr/>
        </p:nvSpPr>
        <p:spPr>
          <a:xfrm>
            <a:off x="653747" y="3256720"/>
            <a:ext cx="195413" cy="217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315-4E31-43AA-9253-50223FDA701D}"/>
              </a:ext>
            </a:extLst>
          </p:cNvPr>
          <p:cNvSpPr txBox="1"/>
          <p:nvPr/>
        </p:nvSpPr>
        <p:spPr>
          <a:xfrm>
            <a:off x="3127086" y="32567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E153C-1C2D-4C64-BBE7-D204ECB1B2FC}"/>
              </a:ext>
            </a:extLst>
          </p:cNvPr>
          <p:cNvSpPr txBox="1"/>
          <p:nvPr/>
        </p:nvSpPr>
        <p:spPr>
          <a:xfrm>
            <a:off x="653747" y="488552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5223D-5E9D-4539-8CFC-6034D35CF194}"/>
              </a:ext>
            </a:extLst>
          </p:cNvPr>
          <p:cNvSpPr txBox="1"/>
          <p:nvPr/>
        </p:nvSpPr>
        <p:spPr>
          <a:xfrm>
            <a:off x="3089590" y="48653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3674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6935-8EB9-40EE-8FE3-4095E36B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Results 4: D-value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B40BDC-1EDD-4567-9C88-62A9E52F1824}"/>
              </a:ext>
            </a:extLst>
          </p:cNvPr>
          <p:cNvGrpSpPr/>
          <p:nvPr/>
        </p:nvGrpSpPr>
        <p:grpSpPr>
          <a:xfrm>
            <a:off x="101600" y="2918306"/>
            <a:ext cx="5115106" cy="1842920"/>
            <a:chOff x="142694" y="1341325"/>
            <a:chExt cx="5115106" cy="1842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2E2439D-AA88-44D6-8145-F3C9997D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94" y="1341325"/>
              <a:ext cx="5115106" cy="18429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A5AEDDB-9E20-4C7D-8814-581F6B06F96E}"/>
                </a:ext>
              </a:extLst>
            </p:cNvPr>
            <p:cNvGrpSpPr/>
            <p:nvPr/>
          </p:nvGrpSpPr>
          <p:grpSpPr>
            <a:xfrm>
              <a:off x="1524669" y="1536519"/>
              <a:ext cx="3370338" cy="1299853"/>
              <a:chOff x="2727289" y="4294192"/>
              <a:chExt cx="3370338" cy="1299853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65863D-734E-44BE-B4AA-980843EC12C3}"/>
                  </a:ext>
                </a:extLst>
              </p:cNvPr>
              <p:cNvSpPr txBox="1"/>
              <p:nvPr/>
            </p:nvSpPr>
            <p:spPr>
              <a:xfrm>
                <a:off x="2727289" y="528626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0A0157-9882-4C11-8752-3B4BEC51A1D9}"/>
                  </a:ext>
                </a:extLst>
              </p:cNvPr>
              <p:cNvSpPr txBox="1"/>
              <p:nvPr/>
            </p:nvSpPr>
            <p:spPr>
              <a:xfrm>
                <a:off x="3014077" y="512590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8B32D1F-56FB-4505-8DAC-F04ABDD14405}"/>
                  </a:ext>
                </a:extLst>
              </p:cNvPr>
              <p:cNvSpPr txBox="1"/>
              <p:nvPr/>
            </p:nvSpPr>
            <p:spPr>
              <a:xfrm>
                <a:off x="3300188" y="469691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24A081-6BD2-4325-A454-A6D1692FC868}"/>
                  </a:ext>
                </a:extLst>
              </p:cNvPr>
              <p:cNvSpPr txBox="1"/>
              <p:nvPr/>
            </p:nvSpPr>
            <p:spPr>
              <a:xfrm>
                <a:off x="3902867" y="452960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84D5224-D1F8-4A7C-A283-60D9D9767FE6}"/>
                  </a:ext>
                </a:extLst>
              </p:cNvPr>
              <p:cNvSpPr txBox="1"/>
              <p:nvPr/>
            </p:nvSpPr>
            <p:spPr>
              <a:xfrm>
                <a:off x="5067173" y="4367427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CF1A4C9-B19C-48C6-95F0-6DE370DD6821}"/>
                  </a:ext>
                </a:extLst>
              </p:cNvPr>
              <p:cNvSpPr txBox="1"/>
              <p:nvPr/>
            </p:nvSpPr>
            <p:spPr>
              <a:xfrm>
                <a:off x="4228819" y="447934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B80030-3B06-41A7-A06B-B801CB47ADAC}"/>
                  </a:ext>
                </a:extLst>
              </p:cNvPr>
              <p:cNvSpPr txBox="1"/>
              <p:nvPr/>
            </p:nvSpPr>
            <p:spPr>
              <a:xfrm>
                <a:off x="5821589" y="4294192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1F7F1FA-3F17-40B3-86B0-A2A2EAA6465E}"/>
                </a:ext>
              </a:extLst>
            </p:cNvPr>
            <p:cNvGrpSpPr/>
            <p:nvPr/>
          </p:nvGrpSpPr>
          <p:grpSpPr>
            <a:xfrm>
              <a:off x="1627835" y="1536519"/>
              <a:ext cx="3234666" cy="1316220"/>
              <a:chOff x="1627835" y="1536519"/>
              <a:chExt cx="3234666" cy="131622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724D51C-9617-488F-B97C-A9CFA152BE70}"/>
                  </a:ext>
                </a:extLst>
              </p:cNvPr>
              <p:cNvSpPr/>
              <p:nvPr/>
            </p:nvSpPr>
            <p:spPr>
              <a:xfrm>
                <a:off x="1627835" y="2780373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D049A84-838B-4317-8603-29F8598148E6}"/>
                  </a:ext>
                </a:extLst>
              </p:cNvPr>
              <p:cNvSpPr/>
              <p:nvPr/>
            </p:nvSpPr>
            <p:spPr>
              <a:xfrm>
                <a:off x="1913293" y="2610118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F68CDD3-223D-4C8A-8AF2-8CED4B89188E}"/>
                  </a:ext>
                </a:extLst>
              </p:cNvPr>
              <p:cNvSpPr/>
              <p:nvPr/>
            </p:nvSpPr>
            <p:spPr>
              <a:xfrm>
                <a:off x="2261939" y="213193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55C1EEE-B44E-4562-AD36-8CA20CC2F8B9}"/>
                  </a:ext>
                </a:extLst>
              </p:cNvPr>
              <p:cNvSpPr/>
              <p:nvPr/>
            </p:nvSpPr>
            <p:spPr>
              <a:xfrm>
                <a:off x="2794026" y="1771930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5D208D7-15E8-43B6-8033-79345494B085}"/>
                  </a:ext>
                </a:extLst>
              </p:cNvPr>
              <p:cNvSpPr/>
              <p:nvPr/>
            </p:nvSpPr>
            <p:spPr>
              <a:xfrm>
                <a:off x="3966389" y="160888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569FC4-5A66-4CB9-8967-8F40DC5A53E2}"/>
                  </a:ext>
                </a:extLst>
              </p:cNvPr>
              <p:cNvSpPr/>
              <p:nvPr/>
            </p:nvSpPr>
            <p:spPr>
              <a:xfrm>
                <a:off x="4790135" y="1536519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69425CB-2688-40E4-B370-C47035329C51}"/>
                  </a:ext>
                </a:extLst>
              </p:cNvPr>
              <p:cNvSpPr/>
              <p:nvPr/>
            </p:nvSpPr>
            <p:spPr>
              <a:xfrm>
                <a:off x="3113963" y="1718775"/>
                <a:ext cx="72366" cy="7236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096261-EFE6-4C29-8518-E1FC183D8395}"/>
              </a:ext>
            </a:extLst>
          </p:cNvPr>
          <p:cNvGrpSpPr/>
          <p:nvPr/>
        </p:nvGrpSpPr>
        <p:grpSpPr>
          <a:xfrm>
            <a:off x="107726" y="961952"/>
            <a:ext cx="5108980" cy="1860007"/>
            <a:chOff x="0" y="1471083"/>
            <a:chExt cx="7216870" cy="262741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A4EA0D-39F3-4471-AC63-8159001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BF0F38-9440-4D05-9C5C-EC14C2804C94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8282761-74A6-4382-975D-6F5F3FB0AF7D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F588A47-F3C4-41F4-99FF-E754DF10B0BE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8F8088C-7C58-4698-BA15-97DD09F0C4BE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F3B070-F830-40F4-9362-5E3F07380F8B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C5AD31B-B19B-4D7D-AAA3-4C162A61C26D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6CC7F45-E808-47ED-9CDE-38A67D9D85A9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BB319C-7FF4-43B2-863A-9D95D68012C4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1583CF-C001-47FE-B7B8-2AD08F283D7F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CC593E-FB30-4D70-87B5-0269846ACC0C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A08053-42E6-41CD-8CA6-870177F08D40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C38667-C069-4F04-B7C1-A3A1FAE35828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FFCD33-623F-419A-AE8E-E536631E6597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91A5875-462D-4CB8-8A73-5D7963E794C7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AC8E3E-460C-4313-BD08-7510C8A6135D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191168C-51AE-4B97-900A-C1F142372068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FE7C3341-E14B-48FB-8067-BCBA3AFD7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96" y="4733982"/>
            <a:ext cx="4598504" cy="212401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A167D13-2B2F-40CF-B0AC-84D785B0C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61" y="273066"/>
            <a:ext cx="5205562" cy="40900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4399B85-6974-4334-B68C-5856D5E4ECD9}"/>
              </a:ext>
            </a:extLst>
          </p:cNvPr>
          <p:cNvSpPr/>
          <p:nvPr/>
        </p:nvSpPr>
        <p:spPr>
          <a:xfrm>
            <a:off x="7801021" y="1491570"/>
            <a:ext cx="201611" cy="2761420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2E6E41-3FFD-4FAA-B364-9A66CECA81CE}"/>
              </a:ext>
            </a:extLst>
          </p:cNvPr>
          <p:cNvSpPr txBox="1"/>
          <p:nvPr/>
        </p:nvSpPr>
        <p:spPr>
          <a:xfrm>
            <a:off x="5875134" y="4920929"/>
            <a:ext cx="5097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Damage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7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3936-8A0D-4E73-B510-8EA76362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Summary of Precursory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A22D-34B4-42E7-B642-C5E33FF6C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257800" cy="5495927"/>
          </a:xfrm>
        </p:spPr>
        <p:txBody>
          <a:bodyPr/>
          <a:lstStyle/>
          <a:p>
            <a:r>
              <a:rPr lang="en-US" dirty="0"/>
              <a:t>Microcracking Activity:</a:t>
            </a:r>
          </a:p>
          <a:p>
            <a:pPr lvl="1"/>
            <a:r>
              <a:rPr lang="en-US" dirty="0"/>
              <a:t>High Variance </a:t>
            </a:r>
          </a:p>
          <a:p>
            <a:pPr lvl="1"/>
            <a:r>
              <a:rPr lang="en-US" dirty="0"/>
              <a:t>High Std. Deviation</a:t>
            </a:r>
          </a:p>
          <a:p>
            <a:pPr lvl="1"/>
            <a:endParaRPr lang="en-US" dirty="0"/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High Std. Deviation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Decline in b-values </a:t>
            </a:r>
          </a:p>
          <a:p>
            <a:endParaRPr lang="en-US" dirty="0"/>
          </a:p>
          <a:p>
            <a:r>
              <a:rPr lang="en-US" dirty="0"/>
              <a:t>Decline in D-values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361C-EFC9-415E-A9D7-A4F608A2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50" y="1477872"/>
            <a:ext cx="3935950" cy="5046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5E899-6D07-487F-AC5F-464188FA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477872"/>
            <a:ext cx="3457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7500"/>
            <a:ext cx="66532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7491405" y="1587500"/>
            <a:ext cx="405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 Deviation of microcracks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Fracture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 on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4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DA3AAD1-FFBE-4C11-BF96-68A3F54A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" y="1457252"/>
            <a:ext cx="3985971" cy="275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0" y="1498805"/>
            <a:ext cx="4216914" cy="2757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141688" y="4559990"/>
            <a:ext cx="3392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from 0 to 50 MPa: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Std. Deviation of microcracks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Fracture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96909-42CB-484E-8B10-131D06BD1C3D}"/>
              </a:ext>
            </a:extLst>
          </p:cNvPr>
          <p:cNvSpPr/>
          <p:nvPr/>
        </p:nvSpPr>
        <p:spPr>
          <a:xfrm>
            <a:off x="8164074" y="2174538"/>
            <a:ext cx="374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 on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4781F-66A2-4604-A175-724F4961E5D1}"/>
              </a:ext>
            </a:extLst>
          </p:cNvPr>
          <p:cNvSpPr/>
          <p:nvPr/>
        </p:nvSpPr>
        <p:spPr>
          <a:xfrm>
            <a:off x="1409700" y="1690688"/>
            <a:ext cx="2537460" cy="2454592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CDC0A7AB-4ACE-410F-BF75-AE3101DE025F}"/>
              </a:ext>
            </a:extLst>
          </p:cNvPr>
          <p:cNvSpPr/>
          <p:nvPr/>
        </p:nvSpPr>
        <p:spPr>
          <a:xfrm>
            <a:off x="1229201" y="1831853"/>
            <a:ext cx="184314" cy="18454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0AD1B-97BD-42B6-AC15-BF95EE977B21}"/>
              </a:ext>
            </a:extLst>
          </p:cNvPr>
          <p:cNvSpPr txBox="1"/>
          <p:nvPr/>
        </p:nvSpPr>
        <p:spPr>
          <a:xfrm>
            <a:off x="4532293" y="4559990"/>
            <a:ext cx="726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70%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 30% of dataset</a:t>
            </a:r>
          </a:p>
        </p:txBody>
      </p:sp>
    </p:spTree>
    <p:extLst>
      <p:ext uri="{BB962C8B-B14F-4D97-AF65-F5344CB8AC3E}">
        <p14:creationId xmlns:p14="http://schemas.microsoft.com/office/powerpoint/2010/main" val="37557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4169-A435-482D-B08F-B61D3B26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predicts failure in stick-slip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D55-CB9F-4981-B5E2-F1FD4DE0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8" y="1573767"/>
            <a:ext cx="7182708" cy="491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9AB04-18FF-44C3-8869-9BB18F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06" y="1573767"/>
            <a:ext cx="4244901" cy="291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8D17B-2B88-47AF-81BE-B7AC4DB4536F}"/>
              </a:ext>
            </a:extLst>
          </p:cNvPr>
          <p:cNvSpPr txBox="1"/>
          <p:nvPr/>
        </p:nvSpPr>
        <p:spPr>
          <a:xfrm>
            <a:off x="7712766" y="4598503"/>
            <a:ext cx="393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Rouet</a:t>
            </a:r>
            <a:r>
              <a:rPr lang="en-US" dirty="0"/>
              <a:t>-Leduc et al., 2017: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AE energy shows strongest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can be used to predict time to failure </a:t>
            </a:r>
          </a:p>
        </p:txBody>
      </p:sp>
    </p:spTree>
    <p:extLst>
      <p:ext uri="{BB962C8B-B14F-4D97-AF65-F5344CB8AC3E}">
        <p14:creationId xmlns:p14="http://schemas.microsoft.com/office/powerpoint/2010/main" val="75408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D0BCA-DDC9-4859-BAF2-2535473E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22" y="1189008"/>
            <a:ext cx="4686300" cy="4714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FA2D2-3B68-48A1-B4BE-A536556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27"/>
            <a:ext cx="10515600" cy="1325563"/>
          </a:xfrm>
        </p:spPr>
        <p:txBody>
          <a:bodyPr/>
          <a:lstStyle/>
          <a:p>
            <a:r>
              <a:rPr lang="en-US" dirty="0"/>
              <a:t>ML Result 2: Predicting Axial Stress to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D7F1-5B25-42BC-BBBA-D7299400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7948" y="3791823"/>
            <a:ext cx="2348917" cy="238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Success Rate = 85.7%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766BE-2717-4325-BBCD-07082F35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7" y="2504798"/>
            <a:ext cx="4874964" cy="3704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83745-F1E4-41DA-B8FF-6DE132B0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" y="957924"/>
            <a:ext cx="70008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CD31B7-2D4D-4658-946F-3A5A47FC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72" y="1215530"/>
            <a:ext cx="45720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7FA2D2-3B68-48A1-B4BE-A536556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ML Result 1: Predicting Stress to Failure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EC6A1-FCDC-465A-A3E0-7F6C5E34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927"/>
            <a:ext cx="6962775" cy="13525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201E5C-FBFF-4EBF-A0E2-34B47EB0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41" y="3791823"/>
            <a:ext cx="2348917" cy="238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Success Rate = 72.3%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5EA96-5602-484F-AD5C-34D774A05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42" y="2492750"/>
            <a:ext cx="4976202" cy="38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BD1C-3417-483C-9E69-B7B5DCC4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25"/>
            <a:ext cx="10515600" cy="1325563"/>
          </a:xfrm>
        </p:spPr>
        <p:txBody>
          <a:bodyPr/>
          <a:lstStyle/>
          <a:p>
            <a:r>
              <a:rPr lang="en-US" dirty="0"/>
              <a:t>ML Result 3: Predicting Axial Strain to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9A781-80BE-4C2F-89AD-6911B0C3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888"/>
            <a:ext cx="5153025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012D0-59AF-46CC-9F33-E00DC113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74" y="1071562"/>
            <a:ext cx="4648200" cy="471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F016E-4C68-42B4-A4A5-FCFA8F9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2858702"/>
            <a:ext cx="4567080" cy="35826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FC1FD7-F183-40A0-8397-A97F97D25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475" y="3685945"/>
            <a:ext cx="2348917" cy="2385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Success Rate = 68.3% </a:t>
            </a:r>
          </a:p>
        </p:txBody>
      </p:sp>
    </p:spTree>
    <p:extLst>
      <p:ext uri="{BB962C8B-B14F-4D97-AF65-F5344CB8AC3E}">
        <p14:creationId xmlns:p14="http://schemas.microsoft.com/office/powerpoint/2010/main" val="726289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DEDB-0BBD-424C-AC5B-025C9C8A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CE0C-2E8F-4033-8E36-B9456285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statistical precursory signatures of deformation using:</a:t>
            </a:r>
          </a:p>
          <a:p>
            <a:pPr lvl="1"/>
            <a:r>
              <a:rPr lang="en-US" dirty="0"/>
              <a:t>Microcrack Growth (Std. Deviation of  </a:t>
            </a:r>
          </a:p>
          <a:p>
            <a:pPr lvl="1"/>
            <a:r>
              <a:rPr lang="en-US" dirty="0"/>
              <a:t>Fracture Energy (Variance of Energy)</a:t>
            </a:r>
          </a:p>
          <a:p>
            <a:pPr lvl="1"/>
            <a:r>
              <a:rPr lang="en-US" dirty="0"/>
              <a:t>Moment magnitude (b-value)</a:t>
            </a:r>
          </a:p>
          <a:p>
            <a:pPr lvl="1"/>
            <a:r>
              <a:rPr lang="en-US" dirty="0"/>
              <a:t>Spatial Distribution of Microcracks (D-value)</a:t>
            </a:r>
          </a:p>
          <a:p>
            <a:pPr lvl="1"/>
            <a:endParaRPr lang="en-US" dirty="0"/>
          </a:p>
          <a:p>
            <a:r>
              <a:rPr lang="en-US" dirty="0"/>
              <a:t>Applied Neural Networks on precursory signatures to predict</a:t>
            </a:r>
          </a:p>
          <a:p>
            <a:pPr lvl="1"/>
            <a:r>
              <a:rPr lang="en-US" dirty="0"/>
              <a:t>Confining Pressure on Rock (good success rate)</a:t>
            </a:r>
          </a:p>
          <a:p>
            <a:pPr lvl="1"/>
            <a:r>
              <a:rPr lang="en-US" dirty="0"/>
              <a:t>Axial Stress to Failure (moderate success rate)</a:t>
            </a:r>
          </a:p>
          <a:p>
            <a:pPr lvl="1"/>
            <a:r>
              <a:rPr lang="en-US" dirty="0"/>
              <a:t>Axial Strain to Failure (moderate success rate)</a:t>
            </a:r>
          </a:p>
        </p:txBody>
      </p:sp>
    </p:spTree>
    <p:extLst>
      <p:ext uri="{BB962C8B-B14F-4D97-AF65-F5344CB8AC3E}">
        <p14:creationId xmlns:p14="http://schemas.microsoft.com/office/powerpoint/2010/main" val="256163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E1C-381D-4ABC-8088-43E4F76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1C11-A904-4253-83BD-07CFC050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data? </a:t>
            </a:r>
          </a:p>
          <a:p>
            <a:endParaRPr lang="en-US" dirty="0"/>
          </a:p>
          <a:p>
            <a:r>
              <a:rPr lang="en-US" dirty="0"/>
              <a:t>Improve AI Network Architecture</a:t>
            </a:r>
          </a:p>
          <a:p>
            <a:pPr lvl="1"/>
            <a:r>
              <a:rPr lang="en-US" dirty="0"/>
              <a:t>Try other Machine Learning techniques? </a:t>
            </a:r>
          </a:p>
          <a:p>
            <a:pPr lvl="1"/>
            <a:r>
              <a:rPr lang="en-US" dirty="0"/>
              <a:t>Or optimize Neural Networks? </a:t>
            </a:r>
          </a:p>
          <a:p>
            <a:pPr lvl="1"/>
            <a:endParaRPr lang="en-US" dirty="0"/>
          </a:p>
          <a:p>
            <a:r>
              <a:rPr lang="en-US" dirty="0"/>
              <a:t>Applicability to real-time prediction of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99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3612-862B-46C6-9AA9-CF34E60E0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Earthquakes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E364A-27AB-4854-8399-D0086E26D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5986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0530-F8CA-41BC-B013-71CCAA99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Earthquakes using DEM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3BDD74-FC79-441A-AEED-5C8304159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5206"/>
            <a:ext cx="10515600" cy="32321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95007-C84F-4337-952D-5D607193A47F}"/>
              </a:ext>
            </a:extLst>
          </p:cNvPr>
          <p:cNvSpPr txBox="1"/>
          <p:nvPr/>
        </p:nvSpPr>
        <p:spPr>
          <a:xfrm>
            <a:off x="6718435" y="5617382"/>
            <a:ext cx="371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Blank, </a:t>
            </a:r>
            <a:r>
              <a:rPr lang="en-US" i="1" dirty="0"/>
              <a:t>personal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21161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2176-8E9C-4164-8A16-8FE4DFDB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Simulated Seismograms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67CBB-B026-4299-8F90-E9518289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" y="1062990"/>
            <a:ext cx="3934327" cy="2950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5936-48A9-4B15-9A4D-A51561A46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83" y="1062990"/>
            <a:ext cx="3934327" cy="29507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2B2A37-CFF2-40EB-9438-660E14DFBF71}"/>
              </a:ext>
            </a:extLst>
          </p:cNvPr>
          <p:cNvGrpSpPr/>
          <p:nvPr/>
        </p:nvGrpSpPr>
        <p:grpSpPr>
          <a:xfrm>
            <a:off x="8012052" y="1062990"/>
            <a:ext cx="4002985" cy="3135411"/>
            <a:chOff x="8012052" y="1062990"/>
            <a:chExt cx="4002985" cy="313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419FEC-1AA8-4EA6-963B-460FF19D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10" y="1062990"/>
              <a:ext cx="3934327" cy="29507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23D26F-D3D0-4508-8F04-536BC122560E}"/>
                </a:ext>
              </a:extLst>
            </p:cNvPr>
            <p:cNvSpPr txBox="1"/>
            <p:nvPr/>
          </p:nvSpPr>
          <p:spPr>
            <a:xfrm rot="16200000">
              <a:off x="7305576" y="2271562"/>
              <a:ext cx="1782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 to Failure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61968C-5437-411D-98B1-81792F62C5A9}"/>
                </a:ext>
              </a:extLst>
            </p:cNvPr>
            <p:cNvSpPr txBox="1"/>
            <p:nvPr/>
          </p:nvSpPr>
          <p:spPr>
            <a:xfrm>
              <a:off x="9538636" y="3829069"/>
              <a:ext cx="84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2AB66B0D-3CDE-4A1A-9CE3-488E94C7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02" y="4090624"/>
            <a:ext cx="3676608" cy="240458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F28D7A-503D-4A54-96F6-46DB966D129D}"/>
              </a:ext>
            </a:extLst>
          </p:cNvPr>
          <p:cNvSpPr txBox="1"/>
          <p:nvPr/>
        </p:nvSpPr>
        <p:spPr>
          <a:xfrm>
            <a:off x="8320405" y="4235003"/>
            <a:ext cx="2787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BC0B5-7394-4E4B-AABE-51EEBECED5DA}"/>
              </a:ext>
            </a:extLst>
          </p:cNvPr>
          <p:cNvSpPr/>
          <p:nvPr/>
        </p:nvSpPr>
        <p:spPr>
          <a:xfrm>
            <a:off x="641749" y="4319806"/>
            <a:ext cx="3504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Y-displacement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Number</a:t>
            </a:r>
          </a:p>
        </p:txBody>
      </p:sp>
    </p:spTree>
    <p:extLst>
      <p:ext uri="{BB962C8B-B14F-4D97-AF65-F5344CB8AC3E}">
        <p14:creationId xmlns:p14="http://schemas.microsoft.com/office/powerpoint/2010/main" val="1074359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B6D8-AF6C-44C2-9BB0-5D0F02C8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ANN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7639-BE96-4A8B-A4FC-8677DDE9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924026"/>
            <a:ext cx="2969199" cy="2969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0FC66-18C3-4149-A7D5-EF16FD29C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9" y="1046946"/>
            <a:ext cx="3577296" cy="26829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F7CA68-3410-4D01-8311-79DBB2B955E4}"/>
              </a:ext>
            </a:extLst>
          </p:cNvPr>
          <p:cNvGrpSpPr/>
          <p:nvPr/>
        </p:nvGrpSpPr>
        <p:grpSpPr>
          <a:xfrm>
            <a:off x="7858048" y="963839"/>
            <a:ext cx="4002985" cy="3135411"/>
            <a:chOff x="8012052" y="1062990"/>
            <a:chExt cx="4002985" cy="31354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BED313-9529-402A-BA11-C16FE9B0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10" y="1062990"/>
              <a:ext cx="3934327" cy="29507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D34040-206F-4F0E-9244-82CBDBD8FF75}"/>
                </a:ext>
              </a:extLst>
            </p:cNvPr>
            <p:cNvSpPr txBox="1"/>
            <p:nvPr/>
          </p:nvSpPr>
          <p:spPr>
            <a:xfrm rot="16200000">
              <a:off x="7305576" y="2271562"/>
              <a:ext cx="1782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 to Failure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290B8-07C0-4E9D-B70D-4F1DF127362F}"/>
                </a:ext>
              </a:extLst>
            </p:cNvPr>
            <p:cNvSpPr txBox="1"/>
            <p:nvPr/>
          </p:nvSpPr>
          <p:spPr>
            <a:xfrm>
              <a:off x="9538636" y="3829069"/>
              <a:ext cx="84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07E59D-A880-4EC6-942B-B50FE00A67D8}"/>
              </a:ext>
            </a:extLst>
          </p:cNvPr>
          <p:cNvSpPr txBox="1"/>
          <p:nvPr/>
        </p:nvSpPr>
        <p:spPr>
          <a:xfrm>
            <a:off x="8227380" y="677614"/>
            <a:ext cx="186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of Input?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590B87-4E77-4780-8BB5-07246EB65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3870546"/>
            <a:ext cx="2969199" cy="29691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15CD20-17E1-41D4-99EC-C7D8124B8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19" y="3870546"/>
            <a:ext cx="3577296" cy="26829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33D899-798D-4B39-B750-0A911E91C065}"/>
              </a:ext>
            </a:extLst>
          </p:cNvPr>
          <p:cNvSpPr txBox="1"/>
          <p:nvPr/>
        </p:nvSpPr>
        <p:spPr>
          <a:xfrm>
            <a:off x="7858047" y="4433990"/>
            <a:ext cx="3864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predictions because?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High dependence on input</a:t>
            </a:r>
          </a:p>
          <a:p>
            <a:r>
              <a:rPr lang="en-US" dirty="0"/>
              <a:t>- Lack of data </a:t>
            </a:r>
          </a:p>
        </p:txBody>
      </p:sp>
    </p:spTree>
    <p:extLst>
      <p:ext uri="{BB962C8B-B14F-4D97-AF65-F5344CB8AC3E}">
        <p14:creationId xmlns:p14="http://schemas.microsoft.com/office/powerpoint/2010/main" val="12473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D5EE-56AB-450A-A30E-648DFBCD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AB729-4AD2-4D3E-85C8-37E0240A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794"/>
            <a:ext cx="6200775" cy="2009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CA220-6EA5-40A3-89EC-CF6FF8CE2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3448822"/>
            <a:ext cx="4543978" cy="3245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C6F50-F713-4796-B8DF-ED37B724FC7A}"/>
              </a:ext>
            </a:extLst>
          </p:cNvPr>
          <p:cNvSpPr txBox="1"/>
          <p:nvPr/>
        </p:nvSpPr>
        <p:spPr>
          <a:xfrm>
            <a:off x="259882" y="981777"/>
            <a:ext cx="268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Treats Input as Time Series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ACEA1E-30C9-4956-B5CC-05A1ED97F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22" y="3448822"/>
            <a:ext cx="4543978" cy="3245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56FDE1-6B3D-41E7-B8CD-FACEC3AD9A36}"/>
              </a:ext>
            </a:extLst>
          </p:cNvPr>
          <p:cNvSpPr txBox="1"/>
          <p:nvPr/>
        </p:nvSpPr>
        <p:spPr>
          <a:xfrm>
            <a:off x="409969" y="3844898"/>
            <a:ext cx="2686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Prediction Errors than 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could be improved with more data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585D56-C895-4DF0-BA9A-55B539C88B2C}"/>
              </a:ext>
            </a:extLst>
          </p:cNvPr>
          <p:cNvGrpSpPr/>
          <p:nvPr/>
        </p:nvGrpSpPr>
        <p:grpSpPr>
          <a:xfrm>
            <a:off x="7937955" y="1374200"/>
            <a:ext cx="2577643" cy="2043972"/>
            <a:chOff x="7979908" y="1062990"/>
            <a:chExt cx="4035129" cy="31997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B3283D-850E-4951-8137-16209D75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10" y="1062990"/>
              <a:ext cx="3934327" cy="29507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57205-706A-4BE2-9119-C6E2A990424D}"/>
                </a:ext>
              </a:extLst>
            </p:cNvPr>
            <p:cNvSpPr txBox="1"/>
            <p:nvPr/>
          </p:nvSpPr>
          <p:spPr>
            <a:xfrm rot="16200000">
              <a:off x="7218507" y="2239416"/>
              <a:ext cx="1956425" cy="433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Images to Failure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A7159-92CD-4D29-B143-800A585BB6FC}"/>
                </a:ext>
              </a:extLst>
            </p:cNvPr>
            <p:cNvSpPr txBox="1"/>
            <p:nvPr/>
          </p:nvSpPr>
          <p:spPr>
            <a:xfrm>
              <a:off x="9538635" y="3829068"/>
              <a:ext cx="984686" cy="433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Images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113C5C7-A360-43C3-BA6E-A1840C26A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47" y="16128"/>
            <a:ext cx="1918531" cy="1438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2EB168-1DBA-4DA5-A7D3-A616F5665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79" y="18255"/>
            <a:ext cx="1918532" cy="1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F70F-69CA-4D72-A10B-EF0B69D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Precursory Signatures (Lei et al., 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D115-DDE8-4834-9B03-78F20B98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09" y="1373310"/>
            <a:ext cx="4969560" cy="5255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44F8B-F0B2-44D7-896A-4598E67BEC40}"/>
              </a:ext>
            </a:extLst>
          </p:cNvPr>
          <p:cNvSpPr txBox="1"/>
          <p:nvPr/>
        </p:nvSpPr>
        <p:spPr>
          <a:xfrm>
            <a:off x="728869" y="1304929"/>
            <a:ext cx="89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Granite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0721-D0FD-42F8-927E-1F991DE8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69" y="1506022"/>
            <a:ext cx="3935950" cy="504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A3887-5890-4511-819A-5311E2628DB6}"/>
              </a:ext>
            </a:extLst>
          </p:cNvPr>
          <p:cNvSpPr txBox="1"/>
          <p:nvPr/>
        </p:nvSpPr>
        <p:spPr>
          <a:xfrm>
            <a:off x="5537410" y="1311145"/>
            <a:ext cx="72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310EB-A60A-4714-B4D9-AFFBF89D809B}"/>
              </a:ext>
            </a:extLst>
          </p:cNvPr>
          <p:cNvSpPr txBox="1"/>
          <p:nvPr/>
        </p:nvSpPr>
        <p:spPr>
          <a:xfrm>
            <a:off x="9122519" y="1934817"/>
            <a:ext cx="306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to failure: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6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74B0-BEF7-4636-96C7-90B69C4E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EE91-3F47-4833-8801-D95643EC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“Each parameter is a function of the temporal distance to the critical point”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“An integrated analysis of two or more parameters may lead to more effective means of predicting time of the critical point”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temporal signatures of deformation in granular rock</a:t>
            </a:r>
          </a:p>
          <a:p>
            <a:r>
              <a:rPr lang="en-US" dirty="0"/>
              <a:t>Can they be combined to build a predictive tool?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2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B6B0-E8D4-4B98-803B-2EB9325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Biaxial Experiments on Berea Sandstone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84489-BE0A-4438-9CE2-5DB05B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28" y="4140055"/>
            <a:ext cx="3416630" cy="2600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5DF2-6EBC-4C99-82E6-9D9B3F7C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18" y="4140054"/>
            <a:ext cx="5035908" cy="26000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E7AD5F-DBB2-437B-B665-F8B767BC6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29666"/>
              </p:ext>
            </p:extLst>
          </p:nvPr>
        </p:nvGraphicFramePr>
        <p:xfrm>
          <a:off x="110922" y="4140053"/>
          <a:ext cx="3275547" cy="2600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206">
                  <a:extLst>
                    <a:ext uri="{9D8B030D-6E8A-4147-A177-3AD203B41FA5}">
                      <a16:colId xmlns:a16="http://schemas.microsoft.com/office/drawing/2014/main" val="317688639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059375648"/>
                    </a:ext>
                  </a:extLst>
                </a:gridCol>
                <a:gridCol w="1012385">
                  <a:extLst>
                    <a:ext uri="{9D8B030D-6E8A-4147-A177-3AD203B41FA5}">
                      <a16:colId xmlns:a16="http://schemas.microsoft.com/office/drawing/2014/main" val="3464045312"/>
                    </a:ext>
                  </a:extLst>
                </a:gridCol>
              </a:tblGrid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Modeled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5131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UCS (MPa)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 85.05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8022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Young’s Modulus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65856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Cohesion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9064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66688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1175D-AB47-42B2-ABB8-35C4EF404BFA}"/>
              </a:ext>
            </a:extLst>
          </p:cNvPr>
          <p:cNvGrpSpPr/>
          <p:nvPr/>
        </p:nvGrpSpPr>
        <p:grpSpPr>
          <a:xfrm>
            <a:off x="467446" y="1470362"/>
            <a:ext cx="8018646" cy="2506037"/>
            <a:chOff x="467446" y="1470362"/>
            <a:chExt cx="8018646" cy="250603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C542C9-0F7E-4000-9252-9063CCD72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46" y="1690688"/>
              <a:ext cx="7413993" cy="22857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EB237C-FEA1-4081-BFBE-2F1D90418E8C}"/>
                </a:ext>
              </a:extLst>
            </p:cNvPr>
            <p:cNvSpPr txBox="1"/>
            <p:nvPr/>
          </p:nvSpPr>
          <p:spPr>
            <a:xfrm>
              <a:off x="1397996" y="147036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7.75 cm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E514A3-44A5-4427-8694-9114449A02FA}"/>
                </a:ext>
              </a:extLst>
            </p:cNvPr>
            <p:cNvSpPr txBox="1"/>
            <p:nvPr/>
          </p:nvSpPr>
          <p:spPr>
            <a:xfrm>
              <a:off x="7881439" y="2695043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3.8 cm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0F26A10-CEBA-440D-B0E3-006CE393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591" y="1470362"/>
            <a:ext cx="2648005" cy="25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26-FA05-439C-98EC-DC266AA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0"/>
            <a:ext cx="10515600" cy="1325563"/>
          </a:xfrm>
        </p:spPr>
        <p:txBody>
          <a:bodyPr/>
          <a:lstStyle/>
          <a:p>
            <a:r>
              <a:rPr lang="en-US" dirty="0"/>
              <a:t>Method 1: Microcrack Growth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E1E720-3FC5-4651-8202-12CBE414FFD9}"/>
              </a:ext>
            </a:extLst>
          </p:cNvPr>
          <p:cNvGrpSpPr/>
          <p:nvPr/>
        </p:nvGrpSpPr>
        <p:grpSpPr>
          <a:xfrm>
            <a:off x="56385" y="1397818"/>
            <a:ext cx="6864532" cy="2145346"/>
            <a:chOff x="467446" y="1470362"/>
            <a:chExt cx="8018646" cy="25060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463947-DDFD-4120-ACD4-2CCDDA92F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46" y="1690688"/>
              <a:ext cx="7413993" cy="22857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778DE9-A9B2-4747-B5D4-FD3FA89C09EB}"/>
                </a:ext>
              </a:extLst>
            </p:cNvPr>
            <p:cNvSpPr txBox="1"/>
            <p:nvPr/>
          </p:nvSpPr>
          <p:spPr>
            <a:xfrm>
              <a:off x="1397996" y="147036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7.75 cm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E92F35-7183-47D4-B612-7B3582F6F09B}"/>
                </a:ext>
              </a:extLst>
            </p:cNvPr>
            <p:cNvSpPr txBox="1"/>
            <p:nvPr/>
          </p:nvSpPr>
          <p:spPr>
            <a:xfrm>
              <a:off x="7881439" y="2695043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3.8 cm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AFCAEF-2146-4EE5-B782-518091ED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" y="3543164"/>
            <a:ext cx="7216870" cy="262741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AE26E8-D980-4212-AF89-F6D8D29832F6}"/>
              </a:ext>
            </a:extLst>
          </p:cNvPr>
          <p:cNvGrpSpPr/>
          <p:nvPr/>
        </p:nvGrpSpPr>
        <p:grpSpPr>
          <a:xfrm>
            <a:off x="2101442" y="4212670"/>
            <a:ext cx="4545282" cy="862317"/>
            <a:chOff x="2101442" y="4212670"/>
            <a:chExt cx="4545282" cy="86231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A19D6-AAC5-4C09-9D7F-0E3C7CA2645A}"/>
                </a:ext>
              </a:extLst>
            </p:cNvPr>
            <p:cNvSpPr/>
            <p:nvPr/>
          </p:nvSpPr>
          <p:spPr>
            <a:xfrm>
              <a:off x="2101442" y="4471332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3101C-8A5F-425E-9CC8-E25A3C4A3E4D}"/>
                </a:ext>
              </a:extLst>
            </p:cNvPr>
            <p:cNvSpPr/>
            <p:nvPr/>
          </p:nvSpPr>
          <p:spPr>
            <a:xfrm>
              <a:off x="2522290" y="4212671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EB5895-6F73-466D-8880-7ABF553E5C29}"/>
                </a:ext>
              </a:extLst>
            </p:cNvPr>
            <p:cNvSpPr/>
            <p:nvPr/>
          </p:nvSpPr>
          <p:spPr>
            <a:xfrm>
              <a:off x="2950129" y="421267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DDDE25-8576-4D36-B170-9D45699B8E45}"/>
                </a:ext>
              </a:extLst>
            </p:cNvPr>
            <p:cNvSpPr/>
            <p:nvPr/>
          </p:nvSpPr>
          <p:spPr>
            <a:xfrm>
              <a:off x="3555763" y="4693287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35A050-788B-4489-A731-E891F9C6EE29}"/>
                </a:ext>
              </a:extLst>
            </p:cNvPr>
            <p:cNvSpPr/>
            <p:nvPr/>
          </p:nvSpPr>
          <p:spPr>
            <a:xfrm>
              <a:off x="6537667" y="496593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7751C9-D134-416D-9AD3-3C76B76BF0A7}"/>
                </a:ext>
              </a:extLst>
            </p:cNvPr>
            <p:cNvSpPr/>
            <p:nvPr/>
          </p:nvSpPr>
          <p:spPr>
            <a:xfrm>
              <a:off x="5215156" y="4965930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98A5A6-E5D8-4C5C-BB94-7D0CC4303080}"/>
                </a:ext>
              </a:extLst>
            </p:cNvPr>
            <p:cNvSpPr/>
            <p:nvPr/>
          </p:nvSpPr>
          <p:spPr>
            <a:xfrm>
              <a:off x="3991743" y="4901703"/>
              <a:ext cx="109057" cy="1090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936625-BC55-434D-BBDB-1B450E39BF99}"/>
              </a:ext>
            </a:extLst>
          </p:cNvPr>
          <p:cNvGrpSpPr/>
          <p:nvPr/>
        </p:nvGrpSpPr>
        <p:grpSpPr>
          <a:xfrm>
            <a:off x="2017951" y="3946768"/>
            <a:ext cx="4657735" cy="1073690"/>
            <a:chOff x="2017951" y="3946768"/>
            <a:chExt cx="4657735" cy="10736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FB042F-7481-400E-9AD4-045057756664}"/>
                </a:ext>
              </a:extLst>
            </p:cNvPr>
            <p:cNvSpPr txBox="1"/>
            <p:nvPr/>
          </p:nvSpPr>
          <p:spPr>
            <a:xfrm>
              <a:off x="2017951" y="42126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8BD2A9-59FB-4DB4-801C-0367948B49D1}"/>
                </a:ext>
              </a:extLst>
            </p:cNvPr>
            <p:cNvSpPr txBox="1"/>
            <p:nvPr/>
          </p:nvSpPr>
          <p:spPr>
            <a:xfrm>
              <a:off x="2438799" y="394676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5FE9E4-468A-4FBC-89BE-CC1698B7982D}"/>
                </a:ext>
              </a:extLst>
            </p:cNvPr>
            <p:cNvSpPr txBox="1"/>
            <p:nvPr/>
          </p:nvSpPr>
          <p:spPr>
            <a:xfrm>
              <a:off x="2866638" y="394676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228DCF-2207-4412-870E-E0BF87DEA9B1}"/>
                </a:ext>
              </a:extLst>
            </p:cNvPr>
            <p:cNvSpPr txBox="1"/>
            <p:nvPr/>
          </p:nvSpPr>
          <p:spPr>
            <a:xfrm>
              <a:off x="3472272" y="44068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69F9F4-2021-4468-BE71-6F983CE1822A}"/>
                </a:ext>
              </a:extLst>
            </p:cNvPr>
            <p:cNvSpPr txBox="1"/>
            <p:nvPr/>
          </p:nvSpPr>
          <p:spPr>
            <a:xfrm>
              <a:off x="5127837" y="4712681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FF307F-BDC5-45ED-ADBA-5126D66F9F8A}"/>
                </a:ext>
              </a:extLst>
            </p:cNvPr>
            <p:cNvSpPr txBox="1"/>
            <p:nvPr/>
          </p:nvSpPr>
          <p:spPr>
            <a:xfrm>
              <a:off x="3909404" y="464845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B54ED-0A18-4245-8305-408F5237983C}"/>
                </a:ext>
              </a:extLst>
            </p:cNvPr>
            <p:cNvSpPr txBox="1"/>
            <p:nvPr/>
          </p:nvSpPr>
          <p:spPr>
            <a:xfrm>
              <a:off x="6399648" y="4702984"/>
              <a:ext cx="276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74611D2-B0A2-4527-BEDC-2DE5D5240F27}"/>
              </a:ext>
            </a:extLst>
          </p:cNvPr>
          <p:cNvSpPr txBox="1"/>
          <p:nvPr/>
        </p:nvSpPr>
        <p:spPr>
          <a:xfrm>
            <a:off x="7898655" y="1516383"/>
            <a:ext cx="3852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Statistical Analysis:</a:t>
            </a:r>
          </a:p>
          <a:p>
            <a:pPr marL="342900" indent="-342900">
              <a:buAutoNum type="arabicPeriod"/>
            </a:pPr>
            <a:r>
              <a:rPr lang="en-US" dirty="0"/>
              <a:t>Standard Deviation: Measures amount of dispersion in 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Variance: Expectation of deviation from Mean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Kurtosis: Expectation of how outlier-prone a distribution is (similar to skewness)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27E4C-EFC9-4FD3-8D89-CCEA9759D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281" y="2446232"/>
            <a:ext cx="1809750" cy="88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0C4C5-64A9-4496-B080-89DC3CA54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181" y="4263528"/>
            <a:ext cx="1847850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008A96-6883-4071-A5D1-C8E7DA94E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678" y="6118491"/>
            <a:ext cx="114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4559773-076A-4D29-BA08-C5F4EB4C1D3A}"/>
              </a:ext>
            </a:extLst>
          </p:cNvPr>
          <p:cNvGrpSpPr/>
          <p:nvPr/>
        </p:nvGrpSpPr>
        <p:grpSpPr>
          <a:xfrm>
            <a:off x="477287" y="1218752"/>
            <a:ext cx="5108980" cy="1860007"/>
            <a:chOff x="0" y="1471083"/>
            <a:chExt cx="7216870" cy="2627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79FAFC-718F-4EB4-A202-82081FD9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71083"/>
              <a:ext cx="7216870" cy="26274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690679-3318-46A5-8B65-05A270770278}"/>
                </a:ext>
              </a:extLst>
            </p:cNvPr>
            <p:cNvGrpSpPr/>
            <p:nvPr/>
          </p:nvGrpSpPr>
          <p:grpSpPr>
            <a:xfrm>
              <a:off x="2045057" y="2140589"/>
              <a:ext cx="4545282" cy="862317"/>
              <a:chOff x="2101442" y="4212670"/>
              <a:chExt cx="4545282" cy="8623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E72E5F-F2E4-48DD-B7D8-569B8C3E3868}"/>
                  </a:ext>
                </a:extLst>
              </p:cNvPr>
              <p:cNvSpPr/>
              <p:nvPr/>
            </p:nvSpPr>
            <p:spPr>
              <a:xfrm>
                <a:off x="2101442" y="4471332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1BC1C64-135C-433B-8D51-0086E2BF2D36}"/>
                  </a:ext>
                </a:extLst>
              </p:cNvPr>
              <p:cNvSpPr/>
              <p:nvPr/>
            </p:nvSpPr>
            <p:spPr>
              <a:xfrm>
                <a:off x="2522290" y="4212671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C772D0-1DAD-45D8-B7F8-66C8A94A932E}"/>
                  </a:ext>
                </a:extLst>
              </p:cNvPr>
              <p:cNvSpPr/>
              <p:nvPr/>
            </p:nvSpPr>
            <p:spPr>
              <a:xfrm>
                <a:off x="2950129" y="421267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A378691-6B1C-49EF-B922-FC4FA144CEB9}"/>
                  </a:ext>
                </a:extLst>
              </p:cNvPr>
              <p:cNvSpPr/>
              <p:nvPr/>
            </p:nvSpPr>
            <p:spPr>
              <a:xfrm>
                <a:off x="3555763" y="4693287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A3D767A-17D8-4D9F-B614-765E29010E8E}"/>
                  </a:ext>
                </a:extLst>
              </p:cNvPr>
              <p:cNvSpPr/>
              <p:nvPr/>
            </p:nvSpPr>
            <p:spPr>
              <a:xfrm>
                <a:off x="6537667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7066AF7-D5B8-487B-AF44-36D056BD23F8}"/>
                  </a:ext>
                </a:extLst>
              </p:cNvPr>
              <p:cNvSpPr/>
              <p:nvPr/>
            </p:nvSpPr>
            <p:spPr>
              <a:xfrm>
                <a:off x="5215156" y="4965930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22EDF7-C88F-4803-8662-49C2AD479D20}"/>
                  </a:ext>
                </a:extLst>
              </p:cNvPr>
              <p:cNvSpPr/>
              <p:nvPr/>
            </p:nvSpPr>
            <p:spPr>
              <a:xfrm>
                <a:off x="3991743" y="4901703"/>
                <a:ext cx="109057" cy="10905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83DB51-0069-4AF0-A065-30A8EF318F33}"/>
                </a:ext>
              </a:extLst>
            </p:cNvPr>
            <p:cNvGrpSpPr/>
            <p:nvPr/>
          </p:nvGrpSpPr>
          <p:grpSpPr>
            <a:xfrm>
              <a:off x="1848804" y="1782811"/>
              <a:ext cx="4694264" cy="1105040"/>
              <a:chOff x="1905189" y="3854892"/>
              <a:chExt cx="4694264" cy="110504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7A12CD-06A4-410A-B0D8-AF270D58FC11}"/>
                  </a:ext>
                </a:extLst>
              </p:cNvPr>
              <p:cNvSpPr txBox="1"/>
              <p:nvPr/>
            </p:nvSpPr>
            <p:spPr>
              <a:xfrm>
                <a:off x="1905189" y="40973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DBB56C-2922-444A-9BEF-E9109DF515ED}"/>
                  </a:ext>
                </a:extLst>
              </p:cNvPr>
              <p:cNvSpPr txBox="1"/>
              <p:nvPr/>
            </p:nvSpPr>
            <p:spPr>
              <a:xfrm>
                <a:off x="2365579" y="38548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16CF03-34FD-4A04-80C0-608F3A3E4994}"/>
                  </a:ext>
                </a:extLst>
              </p:cNvPr>
              <p:cNvSpPr txBox="1"/>
              <p:nvPr/>
            </p:nvSpPr>
            <p:spPr>
              <a:xfrm>
                <a:off x="2825969" y="385761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CB1FCB-B7C6-4BAE-8719-E4BB2F6F4095}"/>
                  </a:ext>
                </a:extLst>
              </p:cNvPr>
              <p:cNvSpPr txBox="1"/>
              <p:nvPr/>
            </p:nvSpPr>
            <p:spPr>
              <a:xfrm>
                <a:off x="3409152" y="431744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E76711-2090-4898-B04F-0E10BBF7FE21}"/>
                  </a:ext>
                </a:extLst>
              </p:cNvPr>
              <p:cNvSpPr txBox="1"/>
              <p:nvPr/>
            </p:nvSpPr>
            <p:spPr>
              <a:xfrm>
                <a:off x="5069479" y="4652155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6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06A78-2F04-470C-B5C7-26E41BD61E7B}"/>
                  </a:ext>
                </a:extLst>
              </p:cNvPr>
              <p:cNvSpPr txBox="1"/>
              <p:nvPr/>
            </p:nvSpPr>
            <p:spPr>
              <a:xfrm>
                <a:off x="3856026" y="455879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C75010-D598-4BDE-90B1-C2F66E71B86C}"/>
                  </a:ext>
                </a:extLst>
              </p:cNvPr>
              <p:cNvSpPr txBox="1"/>
              <p:nvPr/>
            </p:nvSpPr>
            <p:spPr>
              <a:xfrm>
                <a:off x="6323415" y="4625220"/>
                <a:ext cx="276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7</a:t>
                </a:r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34BBB490-78D2-4352-B6B2-AE263127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34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D02FCB-CDA1-4990-9797-A4E5F489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7" y="3049553"/>
            <a:ext cx="4868226" cy="37287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7CA979-5FB2-4362-A51E-AA1C6C9AA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572" y="1212197"/>
            <a:ext cx="3211701" cy="2486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D13600-789F-4D2A-9974-862B4072F3D0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Microcracking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Steep Decline in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Steep Decline in Event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4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26D2-BB86-4324-8413-42E4C0A4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1: Microcrack Growth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BC984-6E52-4D66-90BB-F63C9CD251E2}"/>
              </a:ext>
            </a:extLst>
          </p:cNvPr>
          <p:cNvGrpSpPr/>
          <p:nvPr/>
        </p:nvGrpSpPr>
        <p:grpSpPr>
          <a:xfrm>
            <a:off x="1101" y="986604"/>
            <a:ext cx="6934200" cy="5464149"/>
            <a:chOff x="0" y="1083459"/>
            <a:chExt cx="6934200" cy="5464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BA2918-28AA-4B9A-8E82-110B3AE2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3459"/>
              <a:ext cx="6934200" cy="54641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A5FA82-B324-4AC1-AEB2-7DB1624EB97C}"/>
                </a:ext>
              </a:extLst>
            </p:cNvPr>
            <p:cNvSpPr/>
            <p:nvPr/>
          </p:nvSpPr>
          <p:spPr>
            <a:xfrm>
              <a:off x="2286000" y="1380296"/>
              <a:ext cx="190500" cy="4624387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956490-F108-43CB-8546-E54D3E6D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01" y="865344"/>
            <a:ext cx="3769120" cy="29590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B13AC-2FC3-491C-884E-F7B30BEFAFC6}"/>
              </a:ext>
            </a:extLst>
          </p:cNvPr>
          <p:cNvSpPr/>
          <p:nvPr/>
        </p:nvSpPr>
        <p:spPr>
          <a:xfrm>
            <a:off x="8330713" y="1043119"/>
            <a:ext cx="190500" cy="2681288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EFC80-6FF9-4516-B17E-8787732ED691}"/>
              </a:ext>
            </a:extLst>
          </p:cNvPr>
          <p:cNvSpPr txBox="1"/>
          <p:nvPr/>
        </p:nvSpPr>
        <p:spPr>
          <a:xfrm>
            <a:off x="6718935" y="3718679"/>
            <a:ext cx="4640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Microcracking precursors to failure: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Std.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 Steep Decline in Kurtosis</a:t>
            </a:r>
          </a:p>
          <a:p>
            <a:endParaRPr lang="en-US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/>
              <a:t>Steep Decline in Event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3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B6DF-DD23-4B61-BE15-BB2BF14E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Methods 2: Fracture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Elastic Energy Released during fracture growth</a:t>
                </a:r>
              </a:p>
              <a:p>
                <a:pPr marL="0" indent="0">
                  <a:buNone/>
                </a:pPr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350" dirty="0"/>
                  <a:t>						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E</a:t>
                </a:r>
                <a:r>
                  <a:rPr lang="en-US" sz="1350" i="1" baseline="-25000" dirty="0"/>
                  <a:t>f</a:t>
                </a:r>
                <a:r>
                  <a:rPr lang="en-US" sz="1350" dirty="0"/>
                  <a:t> = Energy of micro-fracture (J)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C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Young’s Modulus (Pa)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σ</a:t>
                </a:r>
                <a:r>
                  <a:rPr lang="en-US" sz="1350" i="1" baseline="-25000" dirty="0"/>
                  <a:t>cf</a:t>
                </a:r>
                <a:r>
                  <a:rPr lang="en-US" sz="1350" dirty="0"/>
                  <a:t> = Peak strength at microfracture genesis (Pa)</a:t>
                </a:r>
              </a:p>
              <a:p>
                <a:pPr marL="0" indent="0">
                  <a:buNone/>
                </a:pPr>
                <a:r>
                  <a:rPr lang="el-GR" sz="1350" i="1" dirty="0"/>
                  <a:t>ν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volume of microfracture (m</a:t>
                </a:r>
                <a:r>
                  <a:rPr lang="en-US" sz="1350" baseline="30000" dirty="0"/>
                  <a:t>3</a:t>
                </a:r>
                <a:r>
                  <a:rPr lang="en-US" sz="1350" dirty="0"/>
                  <a:t>) </a:t>
                </a:r>
                <a:endParaRPr lang="en-US" sz="1050" i="1" dirty="0"/>
              </a:p>
              <a:p>
                <a:pPr marL="0" indent="0">
                  <a:buNone/>
                </a:pPr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0134FE-D296-4A8F-A810-6E6414F7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2" y="1610686"/>
                <a:ext cx="8897487" cy="4689073"/>
              </a:xfrm>
              <a:prstGeom prst="rect">
                <a:avLst/>
              </a:prstGeom>
              <a:blipFill>
                <a:blip r:embed="rId2"/>
                <a:stretch>
                  <a:fillRect l="-822"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CF1DBA-5F5D-4B9D-B2E8-AE093314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51" y="1690688"/>
            <a:ext cx="6092025" cy="42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8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866</Words>
  <Application>Microsoft Office PowerPoint</Application>
  <PresentationFormat>Widescreen</PresentationFormat>
  <Paragraphs>332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Precursory Signatures of Rock Failure </vt:lpstr>
      <vt:lpstr>ML predicts failure in stick-slip experiments</vt:lpstr>
      <vt:lpstr>Precursory Signatures (Lei et al., 2006)</vt:lpstr>
      <vt:lpstr>Objectives</vt:lpstr>
      <vt:lpstr>Biaxial Experiments on Berea Sandstone</vt:lpstr>
      <vt:lpstr>Method 1: Microcrack Growth</vt:lpstr>
      <vt:lpstr>Results 1: Microcrack Growth</vt:lpstr>
      <vt:lpstr>Results 1: Microcrack Growth</vt:lpstr>
      <vt:lpstr>Methods 2: Fracture Energy</vt:lpstr>
      <vt:lpstr>Results 2: Fracture Energy</vt:lpstr>
      <vt:lpstr>Results 2: Fracture Energy</vt:lpstr>
      <vt:lpstr>Methods 3: Moment Magnitude</vt:lpstr>
      <vt:lpstr>Results 3: b-value</vt:lpstr>
      <vt:lpstr>Why does b-value change? </vt:lpstr>
      <vt:lpstr>Methods 4: Fractal Dimension</vt:lpstr>
      <vt:lpstr>Results 4: D-value</vt:lpstr>
      <vt:lpstr>Summary of Precursory Signatures</vt:lpstr>
      <vt:lpstr>Predicting Rock Failure using Neural Networks</vt:lpstr>
      <vt:lpstr>Predicting Rock Failure using Neural Networks</vt:lpstr>
      <vt:lpstr>ML Result 2: Predicting Axial Stress to Failure</vt:lpstr>
      <vt:lpstr>ML Result 1: Predicting Stress to Failure</vt:lpstr>
      <vt:lpstr>ML Result 3: Predicting Axial Strain to Failure</vt:lpstr>
      <vt:lpstr>Summary </vt:lpstr>
      <vt:lpstr>Future Work</vt:lpstr>
      <vt:lpstr>Predicting Earthquakes</vt:lpstr>
      <vt:lpstr>Simulated Earthquakes using DEM</vt:lpstr>
      <vt:lpstr>Simulated Seismograms</vt:lpstr>
      <vt:lpstr>ANN Performance</vt:lpstr>
      <vt:lpstr>RNN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Precursory Signatures of Rock Failure </dc:title>
  <dc:creator>Harsh Vora</dc:creator>
  <cp:lastModifiedBy>Harsh Vora</cp:lastModifiedBy>
  <cp:revision>58</cp:revision>
  <dcterms:created xsi:type="dcterms:W3CDTF">2018-11-14T20:35:35Z</dcterms:created>
  <dcterms:modified xsi:type="dcterms:W3CDTF">2018-11-16T15:45:20Z</dcterms:modified>
</cp:coreProperties>
</file>